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70" d="100"/>
          <a:sy n="70" d="100"/>
        </p:scale>
        <p:origin x="60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svg"/><Relationship Id="rId1" Type="http://schemas.openxmlformats.org/officeDocument/2006/relationships/image" Target="../media/image14.png"/><Relationship Id="rId4" Type="http://schemas.openxmlformats.org/officeDocument/2006/relationships/image" Target="../media/image17.svg"/></Relationships>
</file>

<file path=ppt/diagrams/_rels/drawing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sv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svg"/><Relationship Id="rId1" Type="http://schemas.openxmlformats.org/officeDocument/2006/relationships/image" Target="../media/image18.png"/><Relationship Id="rId6" Type="http://schemas.openxmlformats.org/officeDocument/2006/relationships/image" Target="../media/image23.svg"/><Relationship Id="rId5" Type="http://schemas.openxmlformats.org/officeDocument/2006/relationships/image" Target="../media/image22.png"/><Relationship Id="rId10" Type="http://schemas.openxmlformats.org/officeDocument/2006/relationships/image" Target="../media/image27.svg"/><Relationship Id="rId4" Type="http://schemas.openxmlformats.org/officeDocument/2006/relationships/image" Target="../media/image21.svg"/><Relationship Id="rId9" Type="http://schemas.openxmlformats.org/officeDocument/2006/relationships/image" Target="../media/image26.png"/></Relationships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84B1D8-EA0C-47A8-BEF6-3EDDE75FC88D}">
      <dsp:nvSpPr>
        <dsp:cNvPr id="0" name=""/>
        <dsp:cNvSpPr/>
      </dsp:nvSpPr>
      <dsp:spPr>
        <a:xfrm>
          <a:off x="1905" y="1258259"/>
          <a:ext cx="4062412" cy="243744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shade val="8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8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8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>
              <a:latin typeface="Aptos" panose="020B0004020202020204" pitchFamily="34" charset="0"/>
            </a:rPr>
            <a:t>Postgres has not evolved beyond primitive TCP communication in replication</a:t>
          </a:r>
          <a:endParaRPr lang="en-IN" sz="2900" kern="1200" dirty="0"/>
        </a:p>
      </dsp:txBody>
      <dsp:txXfrm>
        <a:off x="73295" y="1329649"/>
        <a:ext cx="3919632" cy="2294667"/>
      </dsp:txXfrm>
    </dsp:sp>
    <dsp:sp modelId="{56BF1B0F-304C-4C2B-B6CE-F03F0EB8B0A2}">
      <dsp:nvSpPr>
        <dsp:cNvPr id="0" name=""/>
        <dsp:cNvSpPr/>
      </dsp:nvSpPr>
      <dsp:spPr>
        <a:xfrm>
          <a:off x="4470558" y="1973243"/>
          <a:ext cx="861231" cy="100747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shade val="9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9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9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2300" kern="1200"/>
        </a:p>
      </dsp:txBody>
      <dsp:txXfrm>
        <a:off x="4470558" y="2174739"/>
        <a:ext cx="602862" cy="604486"/>
      </dsp:txXfrm>
    </dsp:sp>
    <dsp:sp modelId="{9826B569-EFBF-437C-9A25-3E78F27B6CDD}">
      <dsp:nvSpPr>
        <dsp:cNvPr id="0" name=""/>
        <dsp:cNvSpPr/>
      </dsp:nvSpPr>
      <dsp:spPr>
        <a:xfrm>
          <a:off x="5689282" y="1258259"/>
          <a:ext cx="4062412" cy="2437447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>
          <a:solidFill>
            <a:schemeClr val="bg1"/>
          </a:solidFill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>
              <a:latin typeface="Aptos" panose="020B0004020202020204" pitchFamily="34" charset="0"/>
            </a:rPr>
            <a:t>Leads to low limits on the number of replicas that can be supported</a:t>
          </a:r>
          <a:endParaRPr lang="en-GB" sz="2900" kern="1200" dirty="0">
            <a:latin typeface="Aptos" panose="020B0004020202020204" pitchFamily="34" charset="0"/>
          </a:endParaRPr>
        </a:p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2900" kern="1200" dirty="0"/>
        </a:p>
      </dsp:txBody>
      <dsp:txXfrm>
        <a:off x="5760672" y="1329649"/>
        <a:ext cx="3919632" cy="229466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DE2452-5355-4889-AC5C-F416E88B4597}">
      <dsp:nvSpPr>
        <dsp:cNvPr id="0" name=""/>
        <dsp:cNvSpPr/>
      </dsp:nvSpPr>
      <dsp:spPr>
        <a:xfrm>
          <a:off x="0" y="61615"/>
          <a:ext cx="12910636" cy="2218143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5B12FFF-BBB9-4FDC-A625-9036F15B80A3}">
      <dsp:nvSpPr>
        <dsp:cNvPr id="0" name=""/>
        <dsp:cNvSpPr/>
      </dsp:nvSpPr>
      <dsp:spPr>
        <a:xfrm>
          <a:off x="670988" y="560697"/>
          <a:ext cx="1219978" cy="121997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9B1EA63-2FB1-4CF2-BFA3-DD576DF8DBA8}">
      <dsp:nvSpPr>
        <dsp:cNvPr id="0" name=""/>
        <dsp:cNvSpPr/>
      </dsp:nvSpPr>
      <dsp:spPr>
        <a:xfrm>
          <a:off x="2561955" y="61615"/>
          <a:ext cx="10348680" cy="22181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4753" tIns="234753" rIns="234753" bIns="234753" numCol="1" spcCol="1270" anchor="ctr" anchorCtr="0">
          <a:noAutofit/>
        </a:bodyPr>
        <a:lstStyle/>
        <a:p>
          <a:pPr marL="0" lvl="0" indent="0" algn="l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>
              <a:latin typeface="Aptos" panose="020B0004020202020204" pitchFamily="34" charset="0"/>
            </a:rPr>
            <a:t>Failover Management: </a:t>
          </a:r>
          <a:r>
            <a:rPr lang="en-US" sz="2800" kern="1200" dirty="0">
              <a:latin typeface="Aptos" panose="020B0004020202020204" pitchFamily="34" charset="0"/>
            </a:rPr>
            <a:t>In the event of a failover, the new primary should be able to </a:t>
          </a:r>
          <a:r>
            <a:rPr lang="en-US" sz="2800" b="1" kern="1200" dirty="0">
              <a:latin typeface="Aptos" panose="020B0004020202020204" pitchFamily="34" charset="0"/>
            </a:rPr>
            <a:t>continue with the same multicast group to ensure other replicas </a:t>
          </a:r>
          <a:r>
            <a:rPr lang="en-US" sz="2800" kern="1200" dirty="0">
              <a:latin typeface="Aptos" panose="020B0004020202020204" pitchFamily="34" charset="0"/>
            </a:rPr>
            <a:t>can remain on the same replication stream communication. </a:t>
          </a:r>
        </a:p>
      </dsp:txBody>
      <dsp:txXfrm>
        <a:off x="2561955" y="61615"/>
        <a:ext cx="10348680" cy="2218143"/>
      </dsp:txXfrm>
    </dsp:sp>
    <dsp:sp modelId="{9DC7791A-3791-44F5-A130-C1315C9C1F20}">
      <dsp:nvSpPr>
        <dsp:cNvPr id="0" name=""/>
        <dsp:cNvSpPr/>
      </dsp:nvSpPr>
      <dsp:spPr>
        <a:xfrm>
          <a:off x="0" y="2649448"/>
          <a:ext cx="12910636" cy="2218143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96D7AA1-1D04-4158-940A-044221E8612B}">
      <dsp:nvSpPr>
        <dsp:cNvPr id="0" name=""/>
        <dsp:cNvSpPr/>
      </dsp:nvSpPr>
      <dsp:spPr>
        <a:xfrm>
          <a:off x="670988" y="3148530"/>
          <a:ext cx="1219978" cy="1219978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AE577E2-5910-4265-95BC-55EB8C4712FA}">
      <dsp:nvSpPr>
        <dsp:cNvPr id="0" name=""/>
        <dsp:cNvSpPr/>
      </dsp:nvSpPr>
      <dsp:spPr>
        <a:xfrm>
          <a:off x="2561955" y="2649448"/>
          <a:ext cx="10348680" cy="22181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4753" tIns="234753" rIns="234753" bIns="234753" numCol="1" spcCol="1270" anchor="ctr" anchorCtr="0">
          <a:noAutofit/>
        </a:bodyPr>
        <a:lstStyle/>
        <a:p>
          <a:pPr marL="0" lvl="0" indent="0" algn="l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>
              <a:latin typeface="Aptos" panose="020B0004020202020204" pitchFamily="34" charset="0"/>
            </a:rPr>
            <a:t>Re-synchronization: </a:t>
          </a:r>
          <a:r>
            <a:rPr lang="en-US" sz="2800" kern="1200" dirty="0">
              <a:latin typeface="Aptos" panose="020B0004020202020204" pitchFamily="34" charset="0"/>
            </a:rPr>
            <a:t>In the case of replica failure, re-synchronizing them with the primary via multicast might involve a recovery mechanism that allows the </a:t>
          </a:r>
          <a:r>
            <a:rPr lang="en-US" sz="2800" b="1" kern="1200" dirty="0">
              <a:latin typeface="Aptos" panose="020B0004020202020204" pitchFamily="34" charset="0"/>
            </a:rPr>
            <a:t>replica to "catch up" with missing WAL entries </a:t>
          </a:r>
          <a:r>
            <a:rPr lang="en-US" sz="2800" kern="1200" dirty="0">
              <a:latin typeface="Aptos" panose="020B0004020202020204" pitchFamily="34" charset="0"/>
            </a:rPr>
            <a:t>from the primary.</a:t>
          </a:r>
        </a:p>
      </dsp:txBody>
      <dsp:txXfrm>
        <a:off x="2561955" y="2649448"/>
        <a:ext cx="10348680" cy="2218143"/>
      </dsp:txXfrm>
    </dsp:sp>
  </dsp:spTree>
</dsp:drawing>
</file>

<file path=docProps/app.xml><?xml version="1.0" encoding="utf-8"?>
<Properties xmlns="http://schemas.openxmlformats.org/officeDocument/2006/extended-properties" xmlns:vt="http://schemas.openxmlformats.org/officeDocument/2006/docPropsVTypes">
  <TotalTime>113</TotalTime>
  <Words>736</Words>
  <Application>Microsoft Office PowerPoint</Application>
  <PresentationFormat>Custom</PresentationFormat>
  <Paragraphs>80</Paragraphs>
  <Slides>14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Aptos</vt:lpstr>
      <vt:lpstr>Arial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Balaji Venkat</cp:lastModifiedBy>
  <cp:revision>21</cp:revision>
  <dcterms:created xsi:type="dcterms:W3CDTF">2025-03-03T10:07:17Z</dcterms:created>
  <dcterms:modified xsi:type="dcterms:W3CDTF">2025-03-04T10:55:20Z</dcterms:modified>
</cp:coreProperties>
</file>